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3"/>
  </p:notesMasterIdLst>
  <p:sldIdLst>
    <p:sldId id="256" r:id="rId2"/>
    <p:sldId id="261" r:id="rId3"/>
    <p:sldId id="273" r:id="rId4"/>
    <p:sldId id="274" r:id="rId5"/>
    <p:sldId id="263" r:id="rId6"/>
    <p:sldId id="275" r:id="rId7"/>
    <p:sldId id="272" r:id="rId8"/>
    <p:sldId id="276" r:id="rId9"/>
    <p:sldId id="278" r:id="rId10"/>
    <p:sldId id="277" r:id="rId11"/>
    <p:sldId id="280" r:id="rId12"/>
  </p:sldIdLst>
  <p:sldSz cx="9144000" cy="5143500" type="screen16x9"/>
  <p:notesSz cx="6858000" cy="9144000"/>
  <p:embeddedFontLst>
    <p:embeddedFont>
      <p:font typeface="Poppins" panose="000005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C9F347-CDCE-4598-9A84-62ED17611748}">
  <a:tblStyle styleId="{BAC9F347-CDCE-4598-9A84-62ED176117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58328DD-99FF-44C2-988F-1EB6033EE4F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75d534253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75d534253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220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146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256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1754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8282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33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80675" y="1687650"/>
            <a:ext cx="6350100" cy="14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80675" y="3183000"/>
            <a:ext cx="63501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1721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8680750" y="-35700"/>
            <a:ext cx="0" cy="5214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5911750" y="0"/>
            <a:ext cx="3232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712819" y="-35700"/>
            <a:ext cx="0" cy="5214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500200" y="2699650"/>
            <a:ext cx="3362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1500200" y="1602050"/>
            <a:ext cx="12888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7776150" y="0"/>
            <a:ext cx="1368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" name="Google Shape;28;p5"/>
          <p:cNvCxnSpPr/>
          <p:nvPr/>
        </p:nvCxnSpPr>
        <p:spPr>
          <a:xfrm>
            <a:off x="255619" y="-35700"/>
            <a:ext cx="0" cy="5214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616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3873881" y="2193146"/>
            <a:ext cx="3000900" cy="17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720000" y="2193152"/>
            <a:ext cx="3000900" cy="17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720000" y="1340875"/>
            <a:ext cx="30009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3873881" y="1340875"/>
            <a:ext cx="30009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34" name="Google Shape;34;p5"/>
          <p:cNvGrpSpPr/>
          <p:nvPr/>
        </p:nvGrpSpPr>
        <p:grpSpPr>
          <a:xfrm flipH="1">
            <a:off x="-18775" y="4604000"/>
            <a:ext cx="7429500" cy="0"/>
            <a:chOff x="2220050" y="1547100"/>
            <a:chExt cx="7429500" cy="0"/>
          </a:xfrm>
        </p:grpSpPr>
        <p:cxnSp>
          <p:nvCxnSpPr>
            <p:cNvPr id="35" name="Google Shape;35;p5"/>
            <p:cNvCxnSpPr/>
            <p:nvPr/>
          </p:nvCxnSpPr>
          <p:spPr>
            <a:xfrm>
              <a:off x="2220050" y="1547100"/>
              <a:ext cx="464400" cy="0"/>
            </a:xfrm>
            <a:prstGeom prst="straightConnector1">
              <a:avLst/>
            </a:prstGeom>
            <a:noFill/>
            <a:ln w="1143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5"/>
            <p:cNvCxnSpPr/>
            <p:nvPr/>
          </p:nvCxnSpPr>
          <p:spPr>
            <a:xfrm>
              <a:off x="2684450" y="1547100"/>
              <a:ext cx="6965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3454075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0" y="0"/>
            <a:ext cx="2660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5" name="Google Shape;55;p8"/>
          <p:cNvCxnSpPr/>
          <p:nvPr/>
        </p:nvCxnSpPr>
        <p:spPr>
          <a:xfrm>
            <a:off x="8430775" y="-35700"/>
            <a:ext cx="0" cy="5214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6" name="Google Shape;56;p8"/>
          <p:cNvGrpSpPr/>
          <p:nvPr/>
        </p:nvGrpSpPr>
        <p:grpSpPr>
          <a:xfrm>
            <a:off x="3230850" y="4760600"/>
            <a:ext cx="6025500" cy="0"/>
            <a:chOff x="2220050" y="1547100"/>
            <a:chExt cx="6025500" cy="0"/>
          </a:xfrm>
        </p:grpSpPr>
        <p:cxnSp>
          <p:nvCxnSpPr>
            <p:cNvPr id="57" name="Google Shape;57;p8"/>
            <p:cNvCxnSpPr/>
            <p:nvPr/>
          </p:nvCxnSpPr>
          <p:spPr>
            <a:xfrm>
              <a:off x="2220050" y="1547100"/>
              <a:ext cx="464400" cy="0"/>
            </a:xfrm>
            <a:prstGeom prst="straightConnector1">
              <a:avLst/>
            </a:prstGeom>
            <a:noFill/>
            <a:ln w="1143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8"/>
            <p:cNvCxnSpPr/>
            <p:nvPr/>
          </p:nvCxnSpPr>
          <p:spPr>
            <a:xfrm>
              <a:off x="2684450" y="1547100"/>
              <a:ext cx="5561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5555725" y="0"/>
            <a:ext cx="3588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713225" y="1254000"/>
            <a:ext cx="41586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1"/>
          </p:nvPr>
        </p:nvSpPr>
        <p:spPr>
          <a:xfrm>
            <a:off x="713225" y="3218400"/>
            <a:ext cx="41586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cxnSp>
        <p:nvCxnSpPr>
          <p:cNvPr id="63" name="Google Shape;63;p9"/>
          <p:cNvCxnSpPr/>
          <p:nvPr/>
        </p:nvCxnSpPr>
        <p:spPr>
          <a:xfrm>
            <a:off x="517944" y="-35700"/>
            <a:ext cx="0" cy="5214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4" name="Google Shape;64;p9"/>
          <p:cNvGrpSpPr/>
          <p:nvPr/>
        </p:nvGrpSpPr>
        <p:grpSpPr>
          <a:xfrm flipH="1">
            <a:off x="-93775" y="4604000"/>
            <a:ext cx="4197300" cy="0"/>
            <a:chOff x="2220050" y="1547100"/>
            <a:chExt cx="4197300" cy="0"/>
          </a:xfrm>
        </p:grpSpPr>
        <p:cxnSp>
          <p:nvCxnSpPr>
            <p:cNvPr id="65" name="Google Shape;65;p9"/>
            <p:cNvCxnSpPr/>
            <p:nvPr/>
          </p:nvCxnSpPr>
          <p:spPr>
            <a:xfrm>
              <a:off x="2220050" y="1547100"/>
              <a:ext cx="464400" cy="0"/>
            </a:xfrm>
            <a:prstGeom prst="straightConnector1">
              <a:avLst/>
            </a:prstGeom>
            <a:noFill/>
            <a:ln w="1143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9"/>
            <p:cNvCxnSpPr/>
            <p:nvPr/>
          </p:nvCxnSpPr>
          <p:spPr>
            <a:xfrm>
              <a:off x="2684450" y="1547100"/>
              <a:ext cx="3732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0" y="0"/>
            <a:ext cx="402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98" name="Google Shape;98;p14"/>
          <p:cNvCxnSpPr/>
          <p:nvPr/>
        </p:nvCxnSpPr>
        <p:spPr>
          <a:xfrm>
            <a:off x="8783850" y="-35700"/>
            <a:ext cx="0" cy="5214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9" name="Google Shape;99;p14"/>
          <p:cNvGrpSpPr/>
          <p:nvPr/>
        </p:nvGrpSpPr>
        <p:grpSpPr>
          <a:xfrm>
            <a:off x="1501085" y="4854300"/>
            <a:ext cx="7698000" cy="0"/>
            <a:chOff x="2220050" y="1547100"/>
            <a:chExt cx="7698000" cy="0"/>
          </a:xfrm>
        </p:grpSpPr>
        <p:cxnSp>
          <p:nvCxnSpPr>
            <p:cNvPr id="100" name="Google Shape;100;p14"/>
            <p:cNvCxnSpPr/>
            <p:nvPr/>
          </p:nvCxnSpPr>
          <p:spPr>
            <a:xfrm>
              <a:off x="2220050" y="1547100"/>
              <a:ext cx="464400" cy="0"/>
            </a:xfrm>
            <a:prstGeom prst="straightConnector1">
              <a:avLst/>
            </a:prstGeom>
            <a:noFill/>
            <a:ln w="1143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14"/>
            <p:cNvCxnSpPr/>
            <p:nvPr/>
          </p:nvCxnSpPr>
          <p:spPr>
            <a:xfrm>
              <a:off x="2684450" y="1547100"/>
              <a:ext cx="7233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/>
          <p:nvPr/>
        </p:nvSpPr>
        <p:spPr>
          <a:xfrm>
            <a:off x="6501975" y="0"/>
            <a:ext cx="26421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5" name="Google Shape;185;p23"/>
          <p:cNvCxnSpPr/>
          <p:nvPr/>
        </p:nvCxnSpPr>
        <p:spPr>
          <a:xfrm>
            <a:off x="479225" y="-35700"/>
            <a:ext cx="0" cy="5214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6" name="Google Shape;186;p23"/>
          <p:cNvGrpSpPr/>
          <p:nvPr/>
        </p:nvGrpSpPr>
        <p:grpSpPr>
          <a:xfrm flipH="1">
            <a:off x="-131100" y="313050"/>
            <a:ext cx="6464400" cy="0"/>
            <a:chOff x="2220050" y="1547100"/>
            <a:chExt cx="6464400" cy="0"/>
          </a:xfrm>
        </p:grpSpPr>
        <p:cxnSp>
          <p:nvCxnSpPr>
            <p:cNvPr id="187" name="Google Shape;187;p23"/>
            <p:cNvCxnSpPr/>
            <p:nvPr/>
          </p:nvCxnSpPr>
          <p:spPr>
            <a:xfrm>
              <a:off x="2220050" y="1547100"/>
              <a:ext cx="464400" cy="0"/>
            </a:xfrm>
            <a:prstGeom prst="straightConnector1">
              <a:avLst/>
            </a:prstGeom>
            <a:noFill/>
            <a:ln w="1143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23"/>
            <p:cNvCxnSpPr/>
            <p:nvPr/>
          </p:nvCxnSpPr>
          <p:spPr>
            <a:xfrm>
              <a:off x="2684450" y="1547100"/>
              <a:ext cx="6000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/>
          <p:nvPr/>
        </p:nvSpPr>
        <p:spPr>
          <a:xfrm flipH="1">
            <a:off x="-18775" y="-35700"/>
            <a:ext cx="1368000" cy="517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1" name="Google Shape;191;p24"/>
          <p:cNvCxnSpPr/>
          <p:nvPr/>
        </p:nvCxnSpPr>
        <p:spPr>
          <a:xfrm>
            <a:off x="8430781" y="-35700"/>
            <a:ext cx="0" cy="5214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2" name="Google Shape;192;p24"/>
          <p:cNvGrpSpPr/>
          <p:nvPr/>
        </p:nvGrpSpPr>
        <p:grpSpPr>
          <a:xfrm>
            <a:off x="1798975" y="266225"/>
            <a:ext cx="7429500" cy="0"/>
            <a:chOff x="2220050" y="1547100"/>
            <a:chExt cx="7429500" cy="0"/>
          </a:xfrm>
        </p:grpSpPr>
        <p:cxnSp>
          <p:nvCxnSpPr>
            <p:cNvPr id="193" name="Google Shape;193;p24"/>
            <p:cNvCxnSpPr/>
            <p:nvPr/>
          </p:nvCxnSpPr>
          <p:spPr>
            <a:xfrm>
              <a:off x="2220050" y="1547100"/>
              <a:ext cx="464400" cy="0"/>
            </a:xfrm>
            <a:prstGeom prst="straightConnector1">
              <a:avLst/>
            </a:prstGeom>
            <a:noFill/>
            <a:ln w="1143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24"/>
            <p:cNvCxnSpPr/>
            <p:nvPr/>
          </p:nvCxnSpPr>
          <p:spPr>
            <a:xfrm>
              <a:off x="2684450" y="1547100"/>
              <a:ext cx="6965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0">
            <a:alphaModFix amt="15000"/>
            <a:lum/>
          </a:blip>
          <a:srcRect/>
          <a:stretch>
            <a:fillRect l="20000" t="20000" r="20000" b="20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60" r:id="rId6"/>
    <p:sldLayoutId id="2147483669" r:id="rId7"/>
    <p:sldLayoutId id="214748367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ctrTitle"/>
          </p:nvPr>
        </p:nvSpPr>
        <p:spPr>
          <a:xfrm>
            <a:off x="2080675" y="1813848"/>
            <a:ext cx="6350100" cy="14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/>
              <a:t>PEDOMAN PENULISAN PRESENTASI TUGAS AKHIR</a:t>
            </a:r>
            <a:endParaRPr sz="4000" dirty="0"/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1"/>
          </p:nvPr>
        </p:nvSpPr>
        <p:spPr>
          <a:xfrm>
            <a:off x="2080675" y="3183000"/>
            <a:ext cx="6350100" cy="6818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NAMA: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NPM:</a:t>
            </a:r>
          </a:p>
        </p:txBody>
      </p:sp>
      <p:grpSp>
        <p:nvGrpSpPr>
          <p:cNvPr id="207" name="Google Shape;207;p28"/>
          <p:cNvGrpSpPr/>
          <p:nvPr/>
        </p:nvGrpSpPr>
        <p:grpSpPr>
          <a:xfrm>
            <a:off x="2220050" y="1547100"/>
            <a:ext cx="7055100" cy="0"/>
            <a:chOff x="2220050" y="1547100"/>
            <a:chExt cx="7055100" cy="0"/>
          </a:xfrm>
        </p:grpSpPr>
        <p:cxnSp>
          <p:nvCxnSpPr>
            <p:cNvPr id="208" name="Google Shape;208;p28"/>
            <p:cNvCxnSpPr/>
            <p:nvPr/>
          </p:nvCxnSpPr>
          <p:spPr>
            <a:xfrm>
              <a:off x="2220050" y="1547100"/>
              <a:ext cx="464400" cy="0"/>
            </a:xfrm>
            <a:prstGeom prst="straightConnector1">
              <a:avLst/>
            </a:prstGeom>
            <a:noFill/>
            <a:ln w="1143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28"/>
            <p:cNvCxnSpPr/>
            <p:nvPr/>
          </p:nvCxnSpPr>
          <p:spPr>
            <a:xfrm>
              <a:off x="2684450" y="1547100"/>
              <a:ext cx="6590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329" y="-106302"/>
            <a:ext cx="2375572" cy="23755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17251" y="4352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nn-NO" dirty="0"/>
              <a:t>PROGRAM STUDI ILMU HUKUM</a:t>
            </a:r>
          </a:p>
          <a:p>
            <a:pPr lvl="0"/>
            <a:r>
              <a:rPr lang="nn-NO" dirty="0"/>
              <a:t>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>
            <a:spLocks noGrp="1"/>
          </p:cNvSpPr>
          <p:nvPr>
            <p:ph type="title"/>
          </p:nvPr>
        </p:nvSpPr>
        <p:spPr>
          <a:xfrm>
            <a:off x="1220262" y="2699649"/>
            <a:ext cx="3505250" cy="480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Penutup</a:t>
            </a:r>
            <a:endParaRPr sz="2000" dirty="0"/>
          </a:p>
        </p:txBody>
      </p:sp>
      <p:sp>
        <p:nvSpPr>
          <p:cNvPr id="261" name="Google Shape;261;p33"/>
          <p:cNvSpPr txBox="1">
            <a:spLocks noGrp="1"/>
          </p:cNvSpPr>
          <p:nvPr>
            <p:ph type="title" idx="2"/>
          </p:nvPr>
        </p:nvSpPr>
        <p:spPr>
          <a:xfrm>
            <a:off x="2277841" y="1602050"/>
            <a:ext cx="12888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05</a:t>
            </a:r>
            <a:endParaRPr dirty="0"/>
          </a:p>
        </p:txBody>
      </p:sp>
      <p:grpSp>
        <p:nvGrpSpPr>
          <p:cNvPr id="262" name="Google Shape;262;p33"/>
          <p:cNvGrpSpPr/>
          <p:nvPr/>
        </p:nvGrpSpPr>
        <p:grpSpPr>
          <a:xfrm flipH="1">
            <a:off x="-93625" y="2521475"/>
            <a:ext cx="4993500" cy="0"/>
            <a:chOff x="2220050" y="1547100"/>
            <a:chExt cx="4993500" cy="0"/>
          </a:xfrm>
        </p:grpSpPr>
        <p:cxnSp>
          <p:nvCxnSpPr>
            <p:cNvPr id="263" name="Google Shape;263;p33"/>
            <p:cNvCxnSpPr/>
            <p:nvPr/>
          </p:nvCxnSpPr>
          <p:spPr>
            <a:xfrm>
              <a:off x="2220050" y="1547100"/>
              <a:ext cx="464400" cy="0"/>
            </a:xfrm>
            <a:prstGeom prst="straightConnector1">
              <a:avLst/>
            </a:prstGeom>
            <a:noFill/>
            <a:ln w="1143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33"/>
            <p:cNvCxnSpPr/>
            <p:nvPr/>
          </p:nvCxnSpPr>
          <p:spPr>
            <a:xfrm>
              <a:off x="2684450" y="1547100"/>
              <a:ext cx="452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999" y="1333689"/>
            <a:ext cx="2375572" cy="2375572"/>
          </a:xfrm>
          <a:prstGeom prst="rect">
            <a:avLst/>
          </a:prstGeom>
        </p:spPr>
      </p:pic>
      <p:sp>
        <p:nvSpPr>
          <p:cNvPr id="8" name="Google Shape;260;p33"/>
          <p:cNvSpPr txBox="1">
            <a:spLocks/>
          </p:cNvSpPr>
          <p:nvPr/>
        </p:nvSpPr>
        <p:spPr>
          <a:xfrm>
            <a:off x="830164" y="1423876"/>
            <a:ext cx="2202567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5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4800" dirty="0" smtClean="0">
                <a:solidFill>
                  <a:schemeClr val="bg2"/>
                </a:solidFill>
              </a:rPr>
              <a:t>BAB</a:t>
            </a:r>
            <a:endParaRPr lang="en-US" sz="4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3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Kesimpulan</a:t>
            </a:r>
            <a:r>
              <a:rPr lang="en-US" dirty="0"/>
              <a:t> &amp; Saran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>
            <a:spLocks noGrp="1"/>
          </p:cNvSpPr>
          <p:nvPr>
            <p:ph type="title"/>
          </p:nvPr>
        </p:nvSpPr>
        <p:spPr>
          <a:xfrm>
            <a:off x="1220263" y="2699649"/>
            <a:ext cx="2221379" cy="480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Pendahuluan</a:t>
            </a:r>
            <a:endParaRPr sz="2000" dirty="0"/>
          </a:p>
        </p:txBody>
      </p:sp>
      <p:sp>
        <p:nvSpPr>
          <p:cNvPr id="261" name="Google Shape;261;p33"/>
          <p:cNvSpPr txBox="1">
            <a:spLocks noGrp="1"/>
          </p:cNvSpPr>
          <p:nvPr>
            <p:ph type="title" idx="2"/>
          </p:nvPr>
        </p:nvSpPr>
        <p:spPr>
          <a:xfrm>
            <a:off x="2277841" y="1602050"/>
            <a:ext cx="1012664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01</a:t>
            </a:r>
            <a:endParaRPr dirty="0"/>
          </a:p>
        </p:txBody>
      </p:sp>
      <p:grpSp>
        <p:nvGrpSpPr>
          <p:cNvPr id="262" name="Google Shape;262;p33"/>
          <p:cNvGrpSpPr/>
          <p:nvPr/>
        </p:nvGrpSpPr>
        <p:grpSpPr>
          <a:xfrm flipH="1">
            <a:off x="-93625" y="2521475"/>
            <a:ext cx="4993500" cy="0"/>
            <a:chOff x="2220050" y="1547100"/>
            <a:chExt cx="4993500" cy="0"/>
          </a:xfrm>
        </p:grpSpPr>
        <p:cxnSp>
          <p:nvCxnSpPr>
            <p:cNvPr id="263" name="Google Shape;263;p33"/>
            <p:cNvCxnSpPr/>
            <p:nvPr/>
          </p:nvCxnSpPr>
          <p:spPr>
            <a:xfrm>
              <a:off x="2220050" y="1547100"/>
              <a:ext cx="464400" cy="0"/>
            </a:xfrm>
            <a:prstGeom prst="straightConnector1">
              <a:avLst/>
            </a:prstGeom>
            <a:noFill/>
            <a:ln w="1143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33"/>
            <p:cNvCxnSpPr/>
            <p:nvPr/>
          </p:nvCxnSpPr>
          <p:spPr>
            <a:xfrm>
              <a:off x="2684450" y="1547100"/>
              <a:ext cx="452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999" y="1333689"/>
            <a:ext cx="2375572" cy="2375572"/>
          </a:xfrm>
          <a:prstGeom prst="rect">
            <a:avLst/>
          </a:prstGeom>
        </p:spPr>
      </p:pic>
      <p:sp>
        <p:nvSpPr>
          <p:cNvPr id="8" name="Google Shape;260;p33"/>
          <p:cNvSpPr txBox="1">
            <a:spLocks/>
          </p:cNvSpPr>
          <p:nvPr/>
        </p:nvSpPr>
        <p:spPr>
          <a:xfrm>
            <a:off x="830164" y="1423876"/>
            <a:ext cx="2202567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5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4800" dirty="0" smtClean="0">
                <a:solidFill>
                  <a:schemeClr val="bg2"/>
                </a:solidFill>
              </a:rPr>
              <a:t>BAB</a:t>
            </a:r>
            <a:endParaRPr lang="en-US" sz="4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332" y="-86977"/>
            <a:ext cx="2004895" cy="2004895"/>
          </a:xfrm>
          <a:prstGeom prst="rect">
            <a:avLst/>
          </a:prstGeom>
        </p:spPr>
      </p:pic>
      <p:sp>
        <p:nvSpPr>
          <p:cNvPr id="14" name="Google Shape;241;p31"/>
          <p:cNvSpPr txBox="1">
            <a:spLocks noGrp="1"/>
          </p:cNvSpPr>
          <p:nvPr>
            <p:ph type="subTitle" idx="1"/>
          </p:nvPr>
        </p:nvSpPr>
        <p:spPr>
          <a:xfrm>
            <a:off x="720000" y="505662"/>
            <a:ext cx="5571072" cy="3956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b="1" dirty="0" err="1" smtClean="0"/>
              <a:t>Latar</a:t>
            </a:r>
            <a:r>
              <a:rPr lang="en-US" b="1" dirty="0" smtClean="0"/>
              <a:t> </a:t>
            </a:r>
            <a:r>
              <a:rPr lang="en-US" b="1" dirty="0" err="1" smtClean="0"/>
              <a:t>Belakang</a:t>
            </a:r>
            <a:endParaRPr lang="en-US" b="1" dirty="0"/>
          </a:p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Skripsi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yang harus </a:t>
            </a:r>
            <a:r>
              <a:rPr lang="en-US" dirty="0" err="1"/>
              <a:t>dipenuhi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mahasiswa untuk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gelar</a:t>
            </a:r>
            <a:r>
              <a:rPr lang="en-US" dirty="0"/>
              <a:t> </a:t>
            </a:r>
            <a:r>
              <a:rPr lang="en-US" dirty="0" err="1"/>
              <a:t>kesarjanaan</a:t>
            </a:r>
            <a:r>
              <a:rPr lang="en-US" dirty="0"/>
              <a:t> Strata </a:t>
            </a:r>
            <a:r>
              <a:rPr lang="en-US" dirty="0" err="1"/>
              <a:t>Satu</a:t>
            </a:r>
            <a:r>
              <a:rPr lang="en-US" dirty="0"/>
              <a:t> (S-1). 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id-ID" b="1" dirty="0"/>
              <a:t>Tujuan Penyusunan Skripsi </a:t>
            </a:r>
            <a:endParaRPr lang="en-US" b="1" dirty="0"/>
          </a:p>
          <a:p>
            <a:pPr marL="152400" indent="0">
              <a:lnSpc>
                <a:spcPct val="150000"/>
              </a:lnSpc>
              <a:buNone/>
            </a:pPr>
            <a:r>
              <a:rPr lang="id-ID" b="1" dirty="0"/>
              <a:t>Tujuan penyusunan skripsi diuraikan sebagai berikut :</a:t>
            </a:r>
            <a:endParaRPr lang="en-US" b="1" dirty="0"/>
          </a:p>
          <a:p>
            <a:pPr lvl="0">
              <a:lnSpc>
                <a:spcPct val="150000"/>
              </a:lnSpc>
              <a:buClr>
                <a:schemeClr val="bg2"/>
              </a:buClr>
              <a:buFont typeface="Poppins" panose="00000500000000000000" pitchFamily="2" charset="0"/>
              <a:buChar char="•"/>
            </a:pPr>
            <a:r>
              <a:rPr lang="id-ID" dirty="0"/>
              <a:t>Untuk menilai kemampuan mahasiswa dalam memecahkan masalah secara ilmiah atas topik atau pokok bahasan yang sesuai dengan program studi masing–masing.</a:t>
            </a:r>
            <a:endParaRPr lang="en-US" dirty="0"/>
          </a:p>
          <a:p>
            <a:pPr lvl="0">
              <a:lnSpc>
                <a:spcPct val="150000"/>
              </a:lnSpc>
              <a:buClr>
                <a:schemeClr val="bg2"/>
              </a:buClr>
              <a:buFont typeface="Poppins" panose="00000500000000000000" pitchFamily="2" charset="0"/>
              <a:buChar char="•"/>
            </a:pPr>
            <a:r>
              <a:rPr lang="id-ID" dirty="0"/>
              <a:t>Untuk menilai keterampilan dan kemampuan mahasiswa dalam menerapkan metode penelitian secara benar.</a:t>
            </a:r>
            <a:endParaRPr lang="en-US" dirty="0"/>
          </a:p>
          <a:p>
            <a:pPr lvl="0">
              <a:lnSpc>
                <a:spcPct val="150000"/>
              </a:lnSpc>
              <a:buClr>
                <a:schemeClr val="bg2"/>
              </a:buClr>
              <a:buFont typeface="Poppins" panose="00000500000000000000" pitchFamily="2" charset="0"/>
              <a:buChar char="•"/>
            </a:pPr>
            <a:r>
              <a:rPr lang="id-ID" dirty="0"/>
              <a:t>Untuk menilai kemampuan mahasiswa dalam melakukan penalaran secara logis dan menulis suatu karya ilmiah yang nantinya akan dipublikasikan.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>
            <a:spLocks noGrp="1"/>
          </p:cNvSpPr>
          <p:nvPr>
            <p:ph type="title"/>
          </p:nvPr>
        </p:nvSpPr>
        <p:spPr>
          <a:xfrm>
            <a:off x="1220263" y="2699649"/>
            <a:ext cx="2657594" cy="480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Tinjauan Pustaka</a:t>
            </a:r>
            <a:endParaRPr sz="2000" dirty="0"/>
          </a:p>
        </p:txBody>
      </p:sp>
      <p:sp>
        <p:nvSpPr>
          <p:cNvPr id="261" name="Google Shape;261;p33"/>
          <p:cNvSpPr txBox="1">
            <a:spLocks noGrp="1"/>
          </p:cNvSpPr>
          <p:nvPr>
            <p:ph type="title" idx="2"/>
          </p:nvPr>
        </p:nvSpPr>
        <p:spPr>
          <a:xfrm>
            <a:off x="2277841" y="1602050"/>
            <a:ext cx="12888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grpSp>
        <p:nvGrpSpPr>
          <p:cNvPr id="262" name="Google Shape;262;p33"/>
          <p:cNvGrpSpPr/>
          <p:nvPr/>
        </p:nvGrpSpPr>
        <p:grpSpPr>
          <a:xfrm flipH="1">
            <a:off x="-93625" y="2521475"/>
            <a:ext cx="4993500" cy="0"/>
            <a:chOff x="2220050" y="1547100"/>
            <a:chExt cx="4993500" cy="0"/>
          </a:xfrm>
        </p:grpSpPr>
        <p:cxnSp>
          <p:nvCxnSpPr>
            <p:cNvPr id="263" name="Google Shape;263;p33"/>
            <p:cNvCxnSpPr/>
            <p:nvPr/>
          </p:nvCxnSpPr>
          <p:spPr>
            <a:xfrm>
              <a:off x="2220050" y="1547100"/>
              <a:ext cx="464400" cy="0"/>
            </a:xfrm>
            <a:prstGeom prst="straightConnector1">
              <a:avLst/>
            </a:prstGeom>
            <a:noFill/>
            <a:ln w="1143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33"/>
            <p:cNvCxnSpPr/>
            <p:nvPr/>
          </p:nvCxnSpPr>
          <p:spPr>
            <a:xfrm>
              <a:off x="2684450" y="1547100"/>
              <a:ext cx="452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999" y="1333689"/>
            <a:ext cx="2375572" cy="2375572"/>
          </a:xfrm>
          <a:prstGeom prst="rect">
            <a:avLst/>
          </a:prstGeom>
        </p:spPr>
      </p:pic>
      <p:sp>
        <p:nvSpPr>
          <p:cNvPr id="8" name="Google Shape;260;p33"/>
          <p:cNvSpPr txBox="1">
            <a:spLocks/>
          </p:cNvSpPr>
          <p:nvPr/>
        </p:nvSpPr>
        <p:spPr>
          <a:xfrm>
            <a:off x="830164" y="1423876"/>
            <a:ext cx="2202567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5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4800" dirty="0" smtClean="0">
                <a:solidFill>
                  <a:schemeClr val="bg2"/>
                </a:solidFill>
              </a:rPr>
              <a:t>BAB</a:t>
            </a:r>
            <a:endParaRPr lang="en-US" sz="4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5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"/>
          <p:cNvSpPr txBox="1">
            <a:spLocks noGrp="1"/>
          </p:cNvSpPr>
          <p:nvPr>
            <p:ph type="subTitle" idx="4"/>
          </p:nvPr>
        </p:nvSpPr>
        <p:spPr>
          <a:xfrm>
            <a:off x="720000" y="1340875"/>
            <a:ext cx="30009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 err="1" smtClean="0"/>
              <a:t>Kepanitiaan</a:t>
            </a:r>
            <a:r>
              <a:rPr lang="en-US" dirty="0" smtClean="0"/>
              <a:t> </a:t>
            </a:r>
            <a:r>
              <a:rPr lang="en-US" dirty="0"/>
              <a:t>Seminar Proposal, Seminar Hasil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Skripsi</a:t>
            </a:r>
            <a:endParaRPr dirty="0"/>
          </a:p>
        </p:txBody>
      </p:sp>
      <p:sp>
        <p:nvSpPr>
          <p:cNvPr id="297" name="Google Shape;297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616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Isi</a:t>
            </a:r>
            <a:endParaRPr dirty="0"/>
          </a:p>
        </p:txBody>
      </p:sp>
      <p:sp>
        <p:nvSpPr>
          <p:cNvPr id="298" name="Google Shape;298;p35"/>
          <p:cNvSpPr txBox="1">
            <a:spLocks noGrp="1"/>
          </p:cNvSpPr>
          <p:nvPr>
            <p:ph type="subTitle" idx="1"/>
          </p:nvPr>
        </p:nvSpPr>
        <p:spPr>
          <a:xfrm>
            <a:off x="720000" y="2193146"/>
            <a:ext cx="2797436" cy="17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id-ID" dirty="0"/>
              <a:t>Pelaksanaan Seminar Proposal, Seminar Hasil, dan Ujian Skripsi mahasiswa, dibentuk suatu kepanitiaan yang bertugas mengelola seluruh rangkaian kegiatan akademik tersebut. Kepanitiaan ini terdiri dari dosen-dosen dan tenaga kependidikan yang memiliki kompetensi serta pemahaman yang baik terhadap tata cara pelaksanaan ujian akhir program sarjana.</a:t>
            </a:r>
            <a:endParaRPr dirty="0"/>
          </a:p>
        </p:txBody>
      </p:sp>
      <p:sp>
        <p:nvSpPr>
          <p:cNvPr id="299" name="Google Shape;299;p35"/>
          <p:cNvSpPr txBox="1">
            <a:spLocks noGrp="1"/>
          </p:cNvSpPr>
          <p:nvPr>
            <p:ph type="subTitle" idx="2"/>
          </p:nvPr>
        </p:nvSpPr>
        <p:spPr>
          <a:xfrm>
            <a:off x="4069848" y="2193152"/>
            <a:ext cx="2751443" cy="17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id-ID" dirty="0"/>
              <a:t>Untuk pengusulan SK ujian skripsi, mahasiswa mendaftar di Program Studi/ Bidang/Bagian kemudian ke fakultas dan dari fakultas diteruskan ke Universitas untuk diperiksa kelengkapannya dan di SK kan oleh pimpinan Universitas. </a:t>
            </a:r>
            <a:endParaRPr dirty="0"/>
          </a:p>
        </p:txBody>
      </p:sp>
      <p:sp>
        <p:nvSpPr>
          <p:cNvPr id="300" name="Google Shape;300;p35"/>
          <p:cNvSpPr txBox="1">
            <a:spLocks noGrp="1"/>
          </p:cNvSpPr>
          <p:nvPr>
            <p:ph type="subTitle" idx="3"/>
          </p:nvPr>
        </p:nvSpPr>
        <p:spPr>
          <a:xfrm>
            <a:off x="4069848" y="1340875"/>
            <a:ext cx="30009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/>
              <a:t>Pengusulan</a:t>
            </a:r>
            <a:r>
              <a:rPr lang="en-US" dirty="0"/>
              <a:t> SK </a:t>
            </a:r>
            <a:r>
              <a:rPr lang="en-US" dirty="0" err="1"/>
              <a:t>Ujian</a:t>
            </a:r>
            <a:r>
              <a:rPr lang="en-US" dirty="0"/>
              <a:t> Skripsi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751" y="-95112"/>
            <a:ext cx="2004895" cy="20048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>
            <a:spLocks noGrp="1"/>
          </p:cNvSpPr>
          <p:nvPr>
            <p:ph type="title"/>
          </p:nvPr>
        </p:nvSpPr>
        <p:spPr>
          <a:xfrm>
            <a:off x="1220262" y="2699649"/>
            <a:ext cx="3058061" cy="480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Metodologi Penelitian</a:t>
            </a:r>
            <a:endParaRPr sz="2000" dirty="0"/>
          </a:p>
        </p:txBody>
      </p:sp>
      <p:sp>
        <p:nvSpPr>
          <p:cNvPr id="261" name="Google Shape;261;p33"/>
          <p:cNvSpPr txBox="1">
            <a:spLocks noGrp="1"/>
          </p:cNvSpPr>
          <p:nvPr>
            <p:ph type="title" idx="2"/>
          </p:nvPr>
        </p:nvSpPr>
        <p:spPr>
          <a:xfrm>
            <a:off x="2277841" y="1602050"/>
            <a:ext cx="12888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grpSp>
        <p:nvGrpSpPr>
          <p:cNvPr id="262" name="Google Shape;262;p33"/>
          <p:cNvGrpSpPr/>
          <p:nvPr/>
        </p:nvGrpSpPr>
        <p:grpSpPr>
          <a:xfrm flipH="1">
            <a:off x="-93625" y="2521475"/>
            <a:ext cx="4993500" cy="0"/>
            <a:chOff x="2220050" y="1547100"/>
            <a:chExt cx="4993500" cy="0"/>
          </a:xfrm>
        </p:grpSpPr>
        <p:cxnSp>
          <p:nvCxnSpPr>
            <p:cNvPr id="263" name="Google Shape;263;p33"/>
            <p:cNvCxnSpPr/>
            <p:nvPr/>
          </p:nvCxnSpPr>
          <p:spPr>
            <a:xfrm>
              <a:off x="2220050" y="1547100"/>
              <a:ext cx="464400" cy="0"/>
            </a:xfrm>
            <a:prstGeom prst="straightConnector1">
              <a:avLst/>
            </a:prstGeom>
            <a:noFill/>
            <a:ln w="1143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33"/>
            <p:cNvCxnSpPr/>
            <p:nvPr/>
          </p:nvCxnSpPr>
          <p:spPr>
            <a:xfrm>
              <a:off x="2684450" y="1547100"/>
              <a:ext cx="452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999" y="1333689"/>
            <a:ext cx="2375572" cy="2375572"/>
          </a:xfrm>
          <a:prstGeom prst="rect">
            <a:avLst/>
          </a:prstGeom>
        </p:spPr>
      </p:pic>
      <p:sp>
        <p:nvSpPr>
          <p:cNvPr id="8" name="Google Shape;260;p33"/>
          <p:cNvSpPr txBox="1">
            <a:spLocks/>
          </p:cNvSpPr>
          <p:nvPr/>
        </p:nvSpPr>
        <p:spPr>
          <a:xfrm>
            <a:off x="830164" y="1423876"/>
            <a:ext cx="2202567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5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4800" dirty="0" smtClean="0">
                <a:solidFill>
                  <a:schemeClr val="bg2"/>
                </a:solidFill>
              </a:rPr>
              <a:t>BAB</a:t>
            </a:r>
            <a:endParaRPr lang="en-US" sz="4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5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Tabel</a:t>
            </a:r>
            <a:endParaRPr dirty="0"/>
          </a:p>
        </p:txBody>
      </p:sp>
      <p:graphicFrame>
        <p:nvGraphicFramePr>
          <p:cNvPr id="409" name="Google Shape;409;p44"/>
          <p:cNvGraphicFramePr/>
          <p:nvPr/>
        </p:nvGraphicFramePr>
        <p:xfrm>
          <a:off x="958913" y="1085410"/>
          <a:ext cx="7226175" cy="3289975"/>
        </p:xfrm>
        <a:graphic>
          <a:graphicData uri="http://schemas.openxmlformats.org/drawingml/2006/table">
            <a:tbl>
              <a:tblPr>
                <a:noFill/>
                <a:tableStyleId>{958328DD-99FF-44C2-988F-1EB6033EE4F5}</a:tableStyleId>
              </a:tblPr>
              <a:tblGrid>
                <a:gridCol w="134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0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0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Project title</a:t>
                      </a: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Skills</a:t>
                      </a: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Date</a:t>
                      </a: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Ref</a:t>
                      </a: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Category</a:t>
                      </a: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Project 1</a:t>
                      </a:r>
                      <a:endParaRPr sz="1000" b="1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Graphic design</a:t>
                      </a:r>
                      <a:endParaRPr sz="1000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Jan 20XX</a:t>
                      </a:r>
                      <a:endParaRPr sz="1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[Link or reference]</a:t>
                      </a:r>
                      <a:endParaRPr sz="1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Print</a:t>
                      </a:r>
                      <a:endParaRPr sz="1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Project 2</a:t>
                      </a:r>
                      <a:endParaRPr sz="1000" b="1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Copywriting</a:t>
                      </a:r>
                      <a:endParaRPr sz="1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Feb 20XX</a:t>
                      </a:r>
                      <a:endParaRPr sz="1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[Link or reference]</a:t>
                      </a:r>
                      <a:endParaRPr sz="1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</a:t>
                      </a:r>
                      <a:endParaRPr sz="1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Project 3</a:t>
                      </a:r>
                      <a:endParaRPr sz="1000" b="1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Video production</a:t>
                      </a:r>
                      <a:endParaRPr sz="1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 20XX</a:t>
                      </a:r>
                      <a:endParaRPr sz="1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[Link or reference]</a:t>
                      </a:r>
                      <a:endParaRPr sz="1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Motion</a:t>
                      </a:r>
                      <a:endParaRPr sz="1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Project 4</a:t>
                      </a:r>
                      <a:endParaRPr sz="1000" b="1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3D modeling</a:t>
                      </a:r>
                      <a:endParaRPr sz="1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Apr 20XX</a:t>
                      </a:r>
                      <a:endParaRPr sz="1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[Link or reference]</a:t>
                      </a:r>
                      <a:endParaRPr sz="1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3D</a:t>
                      </a:r>
                      <a:endParaRPr sz="1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Project 5</a:t>
                      </a:r>
                      <a:endParaRPr sz="1000" b="1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UI/UX design</a:t>
                      </a:r>
                      <a:endParaRPr sz="1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May 20XX</a:t>
                      </a:r>
                      <a:endParaRPr sz="1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[Link or reference]</a:t>
                      </a:r>
                      <a:endParaRPr sz="1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Web</a:t>
                      </a:r>
                      <a:endParaRPr sz="1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Project 6</a:t>
                      </a:r>
                      <a:endParaRPr sz="1000" b="1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HTML/CSS</a:t>
                      </a:r>
                      <a:endParaRPr sz="1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Jun 20XX</a:t>
                      </a:r>
                      <a:endParaRPr sz="1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[Link or reference]</a:t>
                      </a:r>
                      <a:endParaRPr sz="1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Web</a:t>
                      </a:r>
                      <a:endParaRPr sz="1000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>
            <a:spLocks noGrp="1"/>
          </p:cNvSpPr>
          <p:nvPr>
            <p:ph type="title"/>
          </p:nvPr>
        </p:nvSpPr>
        <p:spPr>
          <a:xfrm>
            <a:off x="1220262" y="2699649"/>
            <a:ext cx="3505250" cy="480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Hasil dan Pembahasan</a:t>
            </a:r>
            <a:endParaRPr sz="2000" dirty="0"/>
          </a:p>
        </p:txBody>
      </p:sp>
      <p:sp>
        <p:nvSpPr>
          <p:cNvPr id="261" name="Google Shape;261;p33"/>
          <p:cNvSpPr txBox="1">
            <a:spLocks noGrp="1"/>
          </p:cNvSpPr>
          <p:nvPr>
            <p:ph type="title" idx="2"/>
          </p:nvPr>
        </p:nvSpPr>
        <p:spPr>
          <a:xfrm>
            <a:off x="2277841" y="1602050"/>
            <a:ext cx="12888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 dirty="0"/>
          </a:p>
        </p:txBody>
      </p:sp>
      <p:grpSp>
        <p:nvGrpSpPr>
          <p:cNvPr id="262" name="Google Shape;262;p33"/>
          <p:cNvGrpSpPr/>
          <p:nvPr/>
        </p:nvGrpSpPr>
        <p:grpSpPr>
          <a:xfrm flipH="1">
            <a:off x="-93625" y="2521475"/>
            <a:ext cx="4993500" cy="0"/>
            <a:chOff x="2220050" y="1547100"/>
            <a:chExt cx="4993500" cy="0"/>
          </a:xfrm>
        </p:grpSpPr>
        <p:cxnSp>
          <p:nvCxnSpPr>
            <p:cNvPr id="263" name="Google Shape;263;p33"/>
            <p:cNvCxnSpPr/>
            <p:nvPr/>
          </p:nvCxnSpPr>
          <p:spPr>
            <a:xfrm>
              <a:off x="2220050" y="1547100"/>
              <a:ext cx="464400" cy="0"/>
            </a:xfrm>
            <a:prstGeom prst="straightConnector1">
              <a:avLst/>
            </a:prstGeom>
            <a:noFill/>
            <a:ln w="1143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33"/>
            <p:cNvCxnSpPr/>
            <p:nvPr/>
          </p:nvCxnSpPr>
          <p:spPr>
            <a:xfrm>
              <a:off x="2684450" y="1547100"/>
              <a:ext cx="452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999" y="1333689"/>
            <a:ext cx="2375572" cy="2375572"/>
          </a:xfrm>
          <a:prstGeom prst="rect">
            <a:avLst/>
          </a:prstGeom>
        </p:spPr>
      </p:pic>
      <p:sp>
        <p:nvSpPr>
          <p:cNvPr id="8" name="Google Shape;260;p33"/>
          <p:cNvSpPr txBox="1">
            <a:spLocks/>
          </p:cNvSpPr>
          <p:nvPr/>
        </p:nvSpPr>
        <p:spPr>
          <a:xfrm>
            <a:off x="830164" y="1423876"/>
            <a:ext cx="2202567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5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4800" dirty="0" smtClean="0">
                <a:solidFill>
                  <a:schemeClr val="bg2"/>
                </a:solidFill>
              </a:rPr>
              <a:t>BAB</a:t>
            </a:r>
            <a:endParaRPr lang="en-US" sz="4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3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"/>
          <p:cNvSpPr txBox="1">
            <a:spLocks noGrp="1"/>
          </p:cNvSpPr>
          <p:nvPr>
            <p:ph type="subTitle" idx="4"/>
          </p:nvPr>
        </p:nvSpPr>
        <p:spPr>
          <a:xfrm>
            <a:off x="720000" y="1340875"/>
            <a:ext cx="30009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 err="1" smtClean="0"/>
              <a:t>Kepanitiaan</a:t>
            </a:r>
            <a:r>
              <a:rPr lang="en-US" dirty="0" smtClean="0"/>
              <a:t> </a:t>
            </a:r>
            <a:r>
              <a:rPr lang="en-US" dirty="0"/>
              <a:t>Seminar Proposal, Seminar Hasil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Skripsi</a:t>
            </a:r>
            <a:endParaRPr dirty="0"/>
          </a:p>
        </p:txBody>
      </p:sp>
      <p:sp>
        <p:nvSpPr>
          <p:cNvPr id="297" name="Google Shape;297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616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Hasil dan Pembahasan</a:t>
            </a:r>
            <a:endParaRPr dirty="0"/>
          </a:p>
        </p:txBody>
      </p:sp>
      <p:sp>
        <p:nvSpPr>
          <p:cNvPr id="298" name="Google Shape;298;p35"/>
          <p:cNvSpPr txBox="1">
            <a:spLocks noGrp="1"/>
          </p:cNvSpPr>
          <p:nvPr>
            <p:ph type="subTitle" idx="1"/>
          </p:nvPr>
        </p:nvSpPr>
        <p:spPr>
          <a:xfrm>
            <a:off x="720000" y="2193145"/>
            <a:ext cx="3000900" cy="2332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d-ID" dirty="0"/>
              <a:t>Pelaksanaan Seminar Proposal, Seminar Hasil, dan Ujian Skripsi mahasiswa, dibentuk suatu kepanitiaan yang bertugas mengelola seluruh rangkaian kegiatan akademik tersebut. Kepanitiaan ini terdiri dari dosen-dosen dan tenaga kependidikan yang memiliki kompetensi serta pemahaman yang baik terhadap tata cara pelaksanaan ujian akhir program sarjana.</a:t>
            </a:r>
            <a:endParaRPr dirty="0"/>
          </a:p>
        </p:txBody>
      </p:sp>
      <p:sp>
        <p:nvSpPr>
          <p:cNvPr id="299" name="Google Shape;299;p35"/>
          <p:cNvSpPr txBox="1">
            <a:spLocks noGrp="1"/>
          </p:cNvSpPr>
          <p:nvPr>
            <p:ph type="subTitle" idx="2"/>
          </p:nvPr>
        </p:nvSpPr>
        <p:spPr>
          <a:xfrm>
            <a:off x="4069848" y="2193152"/>
            <a:ext cx="3000900" cy="17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d-ID" dirty="0"/>
              <a:t>Untuk pengusulan SK ujian skripsi, mahasiswa mendaftar di Program Studi/ Bidang/Bagian kemudian ke fakultas dan dari fakultas diteruskan ke Universitas untuk diperiksa kelengkapannya dan di SK kan oleh pimpinan Universitas. </a:t>
            </a:r>
            <a:endParaRPr dirty="0"/>
          </a:p>
        </p:txBody>
      </p:sp>
      <p:sp>
        <p:nvSpPr>
          <p:cNvPr id="300" name="Google Shape;300;p35"/>
          <p:cNvSpPr txBox="1">
            <a:spLocks noGrp="1"/>
          </p:cNvSpPr>
          <p:nvPr>
            <p:ph type="subTitle" idx="3"/>
          </p:nvPr>
        </p:nvSpPr>
        <p:spPr>
          <a:xfrm>
            <a:off x="4069848" y="1340875"/>
            <a:ext cx="30009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/>
              <a:t>Pengusulan</a:t>
            </a:r>
            <a:r>
              <a:rPr lang="en-US" dirty="0"/>
              <a:t> SK </a:t>
            </a:r>
            <a:r>
              <a:rPr lang="en-US" dirty="0" err="1"/>
              <a:t>Ujian</a:t>
            </a:r>
            <a:r>
              <a:rPr lang="en-US" dirty="0"/>
              <a:t> Skripsi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751" y="-95112"/>
            <a:ext cx="2004895" cy="20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05669"/>
      </p:ext>
    </p:extLst>
  </p:cSld>
  <p:clrMapOvr>
    <a:masterClrMapping/>
  </p:clrMapOvr>
</p:sld>
</file>

<file path=ppt/theme/theme1.xml><?xml version="1.0" encoding="utf-8"?>
<a:theme xmlns:a="http://schemas.openxmlformats.org/drawingml/2006/main" name="Clean and Neat Style Portfolio by Slidesgo">
  <a:themeElements>
    <a:clrScheme name="Simple Light">
      <a:dk1>
        <a:srgbClr val="191919"/>
      </a:dk1>
      <a:lt1>
        <a:srgbClr val="FFFFFF"/>
      </a:lt1>
      <a:dk2>
        <a:srgbClr val="45818E"/>
      </a:dk2>
      <a:lt2>
        <a:srgbClr val="D9D9D9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391</Words>
  <Application>Microsoft Office PowerPoint</Application>
  <PresentationFormat>On-screen Show (16:9)</PresentationFormat>
  <Paragraphs>74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Poppins</vt:lpstr>
      <vt:lpstr>Clean and Neat Style Portfolio by Slidesgo</vt:lpstr>
      <vt:lpstr>PEDOMAN PENULISAN PRESENTASI TUGAS AKHIR</vt:lpstr>
      <vt:lpstr>Pendahuluan</vt:lpstr>
      <vt:lpstr>PowerPoint Presentation</vt:lpstr>
      <vt:lpstr>Tinjauan Pustaka</vt:lpstr>
      <vt:lpstr>Isi</vt:lpstr>
      <vt:lpstr>Metodologi Penelitian</vt:lpstr>
      <vt:lpstr>Tabel</vt:lpstr>
      <vt:lpstr>Hasil dan Pembahasan</vt:lpstr>
      <vt:lpstr>Hasil dan Pembahasan</vt:lpstr>
      <vt:lpstr>Penutup</vt:lpstr>
      <vt:lpstr>Kesimpulan &amp; Saran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PEDOMAN PENULISAN PRESENTASI TUGAS AKHIR</dc:title>
  <dc:creator>IT SUPPORT</dc:creator>
  <cp:lastModifiedBy>IT SUPPORT</cp:lastModifiedBy>
  <cp:revision>14</cp:revision>
  <dcterms:modified xsi:type="dcterms:W3CDTF">2025-10-22T07:18:43Z</dcterms:modified>
</cp:coreProperties>
</file>